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65" r:id="rId3"/>
    <p:sldId id="257" r:id="rId4"/>
    <p:sldId id="260" r:id="rId5"/>
    <p:sldId id="259" r:id="rId6"/>
    <p:sldId id="266" r:id="rId7"/>
    <p:sldId id="267" r:id="rId8"/>
    <p:sldId id="269" r:id="rId9"/>
    <p:sldId id="268" r:id="rId10"/>
    <p:sldId id="270" r:id="rId11"/>
    <p:sldId id="272" r:id="rId12"/>
  </p:sldIdLst>
  <p:sldSz cx="9144000" cy="5143500" type="screen16x9"/>
  <p:notesSz cx="6858000" cy="9144000"/>
  <p:embeddedFontLst>
    <p:embeddedFont>
      <p:font typeface="Open Sans" charset="0"/>
      <p:regular r:id="rId14"/>
    </p:embeddedFont>
    <p:embeddedFont>
      <p:font typeface="Verdana" pitchFamily="34" charset="0"/>
      <p:regular r:id="rId15"/>
      <p:bold r:id="rId16"/>
      <p:italic r:id="rId17"/>
      <p:boldItalic r:id="rId18"/>
    </p:embeddedFont>
    <p:embeddedFont>
      <p:font typeface="Source Sans Pro" charset="0"/>
      <p:regular r:id="rId19"/>
      <p:bold r:id="rId20"/>
      <p:italic r:id="rId21"/>
      <p:boldItalic r:id="rId22"/>
    </p:embeddedFont>
    <p:embeddedFont>
      <p:font typeface="Open Sans Light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4xSBnhiZnJCl4d5vEUZmXzOEu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D4E4A0"/>
    <a:srgbClr val="D5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986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worked on last month.</a:t>
            </a:r>
            <a:endParaRPr sz="1100" b="0" i="0" u="none" strike="noStrike" cap="none">
              <a:solidFill>
                <a:srgbClr val="1D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552781c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b552781c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552781c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552781c5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D3641"/>
                </a:solidFill>
                <a:latin typeface="Open Sans"/>
                <a:ea typeface="Open Sans"/>
                <a:cs typeface="Open Sans"/>
                <a:sym typeface="Open Sans"/>
              </a:rPr>
              <a:t>Describe what you and the team are planning to work on next month</a:t>
            </a:r>
            <a:endParaRPr sz="11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and subhead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2050" y="621800"/>
            <a:ext cx="79398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" name="Google Shape;11;p11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602050" y="1181100"/>
            <a:ext cx="7939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Header">
  <p:cSld name="TITLE_AND_TWO_COLUMNS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22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5320" y="4540950"/>
            <a:ext cx="588850" cy="3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Header 1">
  <p:cSld name="TITLE_AND_TWO_COLUMNS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23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" name="Google Shape;5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5320" y="4540950"/>
            <a:ext cx="588850" cy="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602050" y="1485900"/>
            <a:ext cx="79398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geometric">
  <p:cSld name="Title slide geometric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 txBox="1">
            <a:spLocks noGrp="1"/>
          </p:cNvSpPr>
          <p:nvPr>
            <p:ph type="ctrTitle"/>
          </p:nvPr>
        </p:nvSpPr>
        <p:spPr>
          <a:xfrm>
            <a:off x="685800" y="2894849"/>
            <a:ext cx="7772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ubTitle" idx="1"/>
          </p:nvPr>
        </p:nvSpPr>
        <p:spPr>
          <a:xfrm>
            <a:off x="685800" y="3529951"/>
            <a:ext cx="77724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Light"/>
              <a:buNone/>
              <a:defRPr sz="3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>
  <p:cSld name="TITLE_AND_BODY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304800" y="917747"/>
            <a:ext cx="8593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al/Achivments ">
  <p:cSld name="Goal/Achivments 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304800" y="917700"/>
            <a:ext cx="82296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chnology">
  <p:cSld name="Technolog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304800" y="917700"/>
            <a:ext cx="82296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ar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 txBox="1">
            <a:spLocks noGrp="1"/>
          </p:cNvSpPr>
          <p:nvPr>
            <p:ph type="ctrTitle"/>
          </p:nvPr>
        </p:nvSpPr>
        <p:spPr>
          <a:xfrm>
            <a:off x="685800" y="2894849"/>
            <a:ext cx="7772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ubTitle" idx="1"/>
          </p:nvPr>
        </p:nvSpPr>
        <p:spPr>
          <a:xfrm>
            <a:off x="685800" y="3453751"/>
            <a:ext cx="77724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cket">
  <p:cSld name="Rocke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  <a:defRPr sz="31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304800" y="917700"/>
            <a:ext cx="82296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1" name="Google Shape;81;p29"/>
          <p:cNvPicPr preferRelativeResize="0"/>
          <p:nvPr/>
        </p:nvPicPr>
        <p:blipFill rotWithShape="1">
          <a:blip r:embed="rId2">
            <a:alphaModFix/>
          </a:blip>
          <a:srcRect r="25628"/>
          <a:stretch/>
        </p:blipFill>
        <p:spPr>
          <a:xfrm>
            <a:off x="5873375" y="505950"/>
            <a:ext cx="3270624" cy="46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">
  <p:cSld name="Title slide blu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0"/>
          <p:cNvSpPr txBox="1">
            <a:spLocks noGrp="1"/>
          </p:cNvSpPr>
          <p:nvPr>
            <p:ph type="ctrTitle"/>
          </p:nvPr>
        </p:nvSpPr>
        <p:spPr>
          <a:xfrm>
            <a:off x="685800" y="2894849"/>
            <a:ext cx="7772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pen Sans Light"/>
              <a:buNone/>
              <a:defRPr sz="3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ubTitle" idx="1"/>
          </p:nvPr>
        </p:nvSpPr>
        <p:spPr>
          <a:xfrm>
            <a:off x="685800" y="3453751"/>
            <a:ext cx="77724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ullets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12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602050" y="1485900"/>
            <a:ext cx="79398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 Bullets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15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602050" y="1485900"/>
            <a:ext cx="79398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○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■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TITLE_ONL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e Char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5338" y="990825"/>
            <a:ext cx="6573327" cy="4077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7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7"/>
          <p:cNvSpPr txBox="1"/>
          <p:nvPr/>
        </p:nvSpPr>
        <p:spPr>
          <a:xfrm>
            <a:off x="525850" y="621800"/>
            <a:ext cx="45612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Visual reference - pie chart</a:t>
            </a:r>
            <a:endParaRPr sz="3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umn Chart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150" y="1252525"/>
            <a:ext cx="5952774" cy="3682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18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8"/>
          <p:cNvSpPr txBox="1"/>
          <p:nvPr/>
        </p:nvSpPr>
        <p:spPr>
          <a:xfrm>
            <a:off x="525850" y="621800"/>
            <a:ext cx="63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Visual reference - column chart</a:t>
            </a:r>
            <a:endParaRPr sz="3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ne Chart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00" y="1348550"/>
            <a:ext cx="5717076" cy="3546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19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9"/>
          <p:cNvSpPr txBox="1"/>
          <p:nvPr/>
        </p:nvSpPr>
        <p:spPr>
          <a:xfrm>
            <a:off x="525850" y="621800"/>
            <a:ext cx="45612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Visual reference - line chart</a:t>
            </a:r>
            <a:endParaRPr sz="3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header and subheader">
  <p:cSld name="TITLE_AND_BOD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20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602050" y="1065300"/>
            <a:ext cx="4621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5320" y="4540950"/>
            <a:ext cx="588850" cy="3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header and subheader 1">
  <p:cSld name="TITLE_AND_BODY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602050" y="621800"/>
            <a:ext cx="79398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21"/>
          <p:cNvCxnSpPr/>
          <p:nvPr/>
        </p:nvCxnSpPr>
        <p:spPr>
          <a:xfrm rot="10800000" flipH="1">
            <a:off x="494500" y="798925"/>
            <a:ext cx="4500" cy="316200"/>
          </a:xfrm>
          <a:prstGeom prst="straightConnector1">
            <a:avLst/>
          </a:prstGeom>
          <a:noFill/>
          <a:ln w="9525" cap="flat" cmpd="sng">
            <a:solidFill>
              <a:srgbClr val="F082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21"/>
          <p:cNvSpPr txBox="1">
            <a:spLocks noGrp="1"/>
          </p:cNvSpPr>
          <p:nvPr>
            <p:ph type="subTitle" idx="1"/>
          </p:nvPr>
        </p:nvSpPr>
        <p:spPr>
          <a:xfrm>
            <a:off x="602050" y="1065300"/>
            <a:ext cx="76734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5320" y="4540950"/>
            <a:ext cx="588850" cy="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602050" y="1602300"/>
            <a:ext cx="7939800" cy="2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24F"/>
              </a:buClr>
              <a:buSzPts val="2000"/>
              <a:buFont typeface="Calibri"/>
              <a:buChar char="●"/>
              <a:defRPr sz="2000" b="0" i="0" u="none" strike="noStrike" cap="none">
                <a:solidFill>
                  <a:srgbClr val="F08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64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1D36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D364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75320" y="4540950"/>
            <a:ext cx="588850" cy="3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52400" y="152400"/>
            <a:ext cx="8839200" cy="6059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602050" y="602050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79">
          <p15:clr>
            <a:srgbClr val="F06B4A"/>
          </p15:clr>
        </p15:guide>
        <p15:guide id="2" orient="horz" pos="379">
          <p15:clr>
            <a:srgbClr val="F06B4A"/>
          </p15:clr>
        </p15:guide>
        <p15:guide id="3" pos="5381">
          <p15:clr>
            <a:srgbClr val="F06B4A"/>
          </p15:clr>
        </p15:guide>
        <p15:guide id="4" orient="horz" pos="2860">
          <p15:clr>
            <a:srgbClr val="F06B4A"/>
          </p15:clr>
        </p15:guide>
        <p15:guide id="5" orient="horz" pos="936">
          <p15:clr>
            <a:srgbClr val="F06B4A"/>
          </p15:clr>
        </p15:guide>
        <p15:guide id="6" orient="horz" pos="2736">
          <p15:clr>
            <a:srgbClr val="F06B4A"/>
          </p15:clr>
        </p15:guide>
        <p15:guide id="7" orient="horz" pos="3088">
          <p15:clr>
            <a:srgbClr val="F06B4A"/>
          </p15:clr>
        </p15:guide>
        <p15:guide id="8" orient="horz" pos="1080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 idx="4294967295"/>
          </p:nvPr>
        </p:nvSpPr>
        <p:spPr>
          <a:xfrm>
            <a:off x="533400" y="565050"/>
            <a:ext cx="8305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lt1"/>
              </a:buClr>
              <a:buSzPts val="3100"/>
            </a:pPr>
            <a:r>
              <a:rPr lang="en" sz="3200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SID Meeting Manager</a:t>
            </a:r>
            <a:endParaRPr sz="3100" i="0" u="none" strike="noStrike" cap="none" dirty="0">
              <a:solidFill>
                <a:schemeClr val="accent6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 descr="logo Banglade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428750"/>
            <a:ext cx="1676400" cy="1676400"/>
          </a:xfrm>
          <a:prstGeom prst="rect">
            <a:avLst/>
          </a:prstGeom>
        </p:spPr>
      </p:pic>
      <p:sp>
        <p:nvSpPr>
          <p:cNvPr id="6" name="Google Shape;91;p1"/>
          <p:cNvSpPr txBox="1">
            <a:spLocks/>
          </p:cNvSpPr>
          <p:nvPr/>
        </p:nvSpPr>
        <p:spPr>
          <a:xfrm>
            <a:off x="533400" y="3028950"/>
            <a:ext cx="8305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100"/>
            </a:pPr>
            <a:r>
              <a:rPr lang="en-US" sz="3600" dirty="0" smtClean="0"/>
              <a:t>Statistics and Informatics Division</a:t>
            </a:r>
          </a:p>
          <a:p>
            <a:pPr algn="ctr">
              <a:buClr>
                <a:schemeClr val="lt1"/>
              </a:buClr>
              <a:buSzPts val="3100"/>
            </a:pPr>
            <a:r>
              <a:rPr lang="en-US" sz="2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Ministry of Planning</a:t>
            </a:r>
            <a:endParaRPr lang="en-US" sz="2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6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2781c57_0_16"/>
          <p:cNvSpPr txBox="1">
            <a:spLocks noGrp="1"/>
          </p:cNvSpPr>
          <p:nvPr>
            <p:ph type="body" idx="1"/>
          </p:nvPr>
        </p:nvSpPr>
        <p:spPr>
          <a:xfrm>
            <a:off x="602050" y="1485900"/>
            <a:ext cx="8060400" cy="344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1" dirty="0" smtClean="0"/>
              <a:t>TCV++</a:t>
            </a:r>
            <a:endParaRPr sz="1800" b="1" dirty="0"/>
          </a:p>
          <a:p>
            <a:pPr marL="0" lvl="0" indent="0">
              <a:buSzPts val="1100"/>
              <a:buNone/>
            </a:pPr>
            <a:endParaRPr lang="en-US" sz="1800" dirty="0" smtClean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r>
              <a:rPr lang="en-US" sz="1800" dirty="0" smtClean="0">
                <a:solidFill>
                  <a:schemeClr val="lt2"/>
                </a:solidFill>
              </a:rPr>
              <a:t>☛ 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b="1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None/>
            </a:pPr>
            <a:endParaRPr lang="en-US" sz="1400" b="1" dirty="0" smtClean="0"/>
          </a:p>
          <a:p>
            <a:pPr marL="0" lvl="0" indent="0">
              <a:buClr>
                <a:schemeClr val="dk1"/>
              </a:buClr>
              <a:buNone/>
            </a:pPr>
            <a:r>
              <a:rPr lang="en-US" sz="1400" b="1" dirty="0" smtClean="0"/>
              <a:t>Who are the target users?</a:t>
            </a: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SID All Officers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400" b="1" dirty="0" smtClean="0"/>
              <a:t>Is it replicable?</a:t>
            </a: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Yes, this is easily replicable in any office.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116" name="Google Shape;116;gb552781c57_0_16"/>
          <p:cNvSpPr txBox="1">
            <a:spLocks noGrp="1"/>
          </p:cNvSpPr>
          <p:nvPr>
            <p:ph type="title"/>
          </p:nvPr>
        </p:nvSpPr>
        <p:spPr>
          <a:xfrm>
            <a:off x="602050" y="621792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-US" dirty="0" smtClean="0">
                <a:solidFill>
                  <a:schemeClr val="lt1"/>
                </a:solidFill>
              </a:rPr>
              <a:t>SID Meeting Manager</a:t>
            </a:r>
            <a:endParaRPr sz="3100" b="0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221230"/>
          <a:ext cx="7315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775"/>
                <a:gridCol w="965305"/>
                <a:gridCol w="1463040"/>
                <a:gridCol w="1463040"/>
                <a:gridCol w="1463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Before this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100~5000 </a:t>
                      </a:r>
                      <a:r>
                        <a:rPr lang="en-US" dirty="0" err="1" smtClean="0"/>
                        <a:t>Tk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this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2781c57_0_16"/>
          <p:cNvSpPr txBox="1">
            <a:spLocks noGrp="1"/>
          </p:cNvSpPr>
          <p:nvPr>
            <p:ph type="body" idx="1"/>
          </p:nvPr>
        </p:nvSpPr>
        <p:spPr>
          <a:xfrm>
            <a:off x="602050" y="1123950"/>
            <a:ext cx="8060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endParaRPr lang="en-US" sz="1800" dirty="0" smtClean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endParaRPr lang="en-US" sz="1800" dirty="0">
              <a:solidFill>
                <a:schemeClr val="lt2"/>
              </a:solidFill>
            </a:endParaRPr>
          </a:p>
          <a:p>
            <a:pPr marL="0" lvl="0" indent="0">
              <a:buSzPts val="1100"/>
              <a:buNone/>
            </a:pPr>
            <a:endParaRPr lang="en-US" sz="1800" dirty="0" smtClean="0">
              <a:solidFill>
                <a:schemeClr val="lt2"/>
              </a:solidFill>
            </a:endParaRPr>
          </a:p>
          <a:p>
            <a:pPr marL="0" lvl="0" indent="0" algn="ctr">
              <a:buSzPts val="1100"/>
              <a:buNone/>
            </a:pPr>
            <a:r>
              <a:rPr lang="en-US" sz="1800" dirty="0" smtClean="0">
                <a:solidFill>
                  <a:schemeClr val="lt2"/>
                </a:solidFill>
              </a:rPr>
              <a:t>☛ </a:t>
            </a:r>
            <a:r>
              <a:rPr lang="en-US" sz="2400" dirty="0" smtClean="0">
                <a:solidFill>
                  <a:schemeClr val="lt2"/>
                </a:solidFill>
              </a:rPr>
              <a:t>This application achieved </a:t>
            </a:r>
            <a:r>
              <a:rPr lang="en-US" sz="2400" dirty="0" smtClean="0">
                <a:solidFill>
                  <a:schemeClr val="lt2"/>
                </a:solidFill>
              </a:rPr>
              <a:t>4</a:t>
            </a:r>
            <a:r>
              <a:rPr lang="en-US" sz="2400" baseline="30000" dirty="0" smtClean="0">
                <a:solidFill>
                  <a:schemeClr val="lt2"/>
                </a:solidFill>
              </a:rPr>
              <a:t>th</a:t>
            </a:r>
            <a:r>
              <a:rPr lang="en-US" sz="2400" dirty="0" smtClean="0">
                <a:solidFill>
                  <a:schemeClr val="lt2"/>
                </a:solidFill>
              </a:rPr>
              <a:t>  </a:t>
            </a:r>
            <a:r>
              <a:rPr lang="en-US" sz="2400" dirty="0" smtClean="0">
                <a:solidFill>
                  <a:schemeClr val="lt2"/>
                </a:solidFill>
              </a:rPr>
              <a:t>position at Innovation Showcasing held at 9</a:t>
            </a:r>
            <a:r>
              <a:rPr lang="en-US" sz="2400" baseline="30000" dirty="0" smtClean="0">
                <a:solidFill>
                  <a:schemeClr val="lt2"/>
                </a:solidFill>
              </a:rPr>
              <a:t>th</a:t>
            </a:r>
            <a:r>
              <a:rPr lang="en-US" sz="2400" dirty="0" smtClean="0">
                <a:solidFill>
                  <a:schemeClr val="lt2"/>
                </a:solidFill>
              </a:rPr>
              <a:t> May 2021.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b="1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116" name="Google Shape;116;gb552781c57_0_16"/>
          <p:cNvSpPr txBox="1">
            <a:spLocks noGrp="1"/>
          </p:cNvSpPr>
          <p:nvPr>
            <p:ph type="title"/>
          </p:nvPr>
        </p:nvSpPr>
        <p:spPr>
          <a:xfrm>
            <a:off x="609600" y="285750"/>
            <a:ext cx="808475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434343"/>
              </a:buClr>
              <a:buSzPts val="3100"/>
            </a:pPr>
            <a:r>
              <a:rPr lang="en-US" dirty="0" smtClean="0"/>
              <a:t>Award and Achievement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5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 Meeting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050" y="1276350"/>
            <a:ext cx="7939800" cy="3067050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400" b="1" dirty="0" smtClean="0"/>
              <a:t>What is this about?</a:t>
            </a:r>
            <a:endParaRPr lang="en-US" sz="1400" dirty="0" smtClean="0"/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</a:t>
            </a: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lt2"/>
                </a:solidFill>
              </a:rPr>
              <a:t>This is a </a:t>
            </a:r>
            <a:r>
              <a:rPr lang="en-US" sz="1400" u="sng" dirty="0" smtClean="0">
                <a:solidFill>
                  <a:schemeClr val="lt2"/>
                </a:solidFill>
              </a:rPr>
              <a:t>Mobile/Tab</a:t>
            </a:r>
            <a:r>
              <a:rPr lang="en-US" sz="1400" dirty="0" smtClean="0">
                <a:solidFill>
                  <a:schemeClr val="lt2"/>
                </a:solidFill>
              </a:rPr>
              <a:t> application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It is a calendar with </a:t>
            </a:r>
            <a:r>
              <a:rPr lang="en-US" sz="1400" u="sng" dirty="0" smtClean="0">
                <a:solidFill>
                  <a:schemeClr val="lt2"/>
                </a:solidFill>
              </a:rPr>
              <a:t>auto synchronization</a:t>
            </a:r>
            <a:r>
              <a:rPr lang="en-US" sz="1400" dirty="0" smtClean="0">
                <a:solidFill>
                  <a:schemeClr val="lt2"/>
                </a:solidFill>
              </a:rPr>
              <a:t> </a:t>
            </a:r>
            <a:r>
              <a:rPr lang="en-US" sz="1400" smtClean="0">
                <a:solidFill>
                  <a:schemeClr val="lt2"/>
                </a:solidFill>
              </a:rPr>
              <a:t>process for </a:t>
            </a:r>
            <a:r>
              <a:rPr lang="en-US" sz="1400" dirty="0" smtClean="0">
                <a:solidFill>
                  <a:schemeClr val="lt2"/>
                </a:solidFill>
              </a:rPr>
              <a:t>your official meetings.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It can also manage your </a:t>
            </a:r>
            <a:r>
              <a:rPr lang="en-US" sz="1400" u="sng" dirty="0" smtClean="0">
                <a:solidFill>
                  <a:schemeClr val="lt2"/>
                </a:solidFill>
              </a:rPr>
              <a:t>personal meetings</a:t>
            </a:r>
            <a:r>
              <a:rPr lang="en-US" sz="1400" dirty="0" smtClean="0">
                <a:solidFill>
                  <a:schemeClr val="lt2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You will </a:t>
            </a:r>
            <a:r>
              <a:rPr lang="en-US" sz="1400" u="sng" dirty="0" smtClean="0">
                <a:solidFill>
                  <a:schemeClr val="lt2"/>
                </a:solidFill>
              </a:rPr>
              <a:t>get notification</a:t>
            </a:r>
            <a:r>
              <a:rPr lang="en-US" sz="1400" dirty="0" smtClean="0">
                <a:solidFill>
                  <a:schemeClr val="lt2"/>
                </a:solidFill>
              </a:rPr>
              <a:t> in mobile when a new meeting is scheduled.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You will </a:t>
            </a:r>
            <a:r>
              <a:rPr lang="en-US" sz="1400" u="sng" dirty="0" smtClean="0">
                <a:solidFill>
                  <a:schemeClr val="lt2"/>
                </a:solidFill>
              </a:rPr>
              <a:t>get alert</a:t>
            </a:r>
            <a:r>
              <a:rPr lang="en-US" sz="1400" dirty="0" smtClean="0">
                <a:solidFill>
                  <a:schemeClr val="lt2"/>
                </a:solidFill>
              </a:rPr>
              <a:t> before 15min a meeting starts.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Meeting information you will be able to see in your </a:t>
            </a:r>
            <a:r>
              <a:rPr lang="en-US" sz="1400" u="sng" dirty="0" smtClean="0">
                <a:solidFill>
                  <a:schemeClr val="lt2"/>
                </a:solidFill>
              </a:rPr>
              <a:t>all devices where Google calendar is integrated</a:t>
            </a:r>
            <a:r>
              <a:rPr lang="en-US" sz="1400" dirty="0" smtClean="0">
                <a:solidFill>
                  <a:schemeClr val="lt2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02050" y="1047750"/>
            <a:ext cx="8060400" cy="35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sz="1800" b="1" dirty="0" smtClean="0"/>
              <a:t>Challenges for Member Secretary</a:t>
            </a:r>
            <a:endParaRPr sz="1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2"/>
                </a:solidFill>
              </a:rPr>
              <a:t>☛ </a:t>
            </a:r>
            <a:r>
              <a:rPr lang="en" sz="1400" dirty="0"/>
              <a:t>   </a:t>
            </a:r>
            <a:r>
              <a:rPr lang="en-US" sz="1400" dirty="0" smtClean="0">
                <a:solidFill>
                  <a:schemeClr val="lt2"/>
                </a:solidFill>
              </a:rPr>
              <a:t>I</a:t>
            </a:r>
            <a:r>
              <a:rPr lang="en" sz="1400" dirty="0" smtClean="0">
                <a:solidFill>
                  <a:schemeClr val="lt2"/>
                </a:solidFill>
              </a:rPr>
              <a:t>f </a:t>
            </a:r>
            <a:r>
              <a:rPr lang="en" sz="1400" u="sng" dirty="0" smtClean="0">
                <a:solidFill>
                  <a:schemeClr val="lt2"/>
                </a:solidFill>
              </a:rPr>
              <a:t>concern officer is not in office</a:t>
            </a:r>
            <a:r>
              <a:rPr lang="en" sz="1400" dirty="0" smtClean="0">
                <a:solidFill>
                  <a:schemeClr val="lt2"/>
                </a:solidFill>
              </a:rPr>
              <a:t> then delivering meeting notice was problemetic.</a:t>
            </a: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2"/>
                </a:solidFill>
              </a:rPr>
              <a:t>☛    </a:t>
            </a:r>
            <a:r>
              <a:rPr lang="en-US" sz="1400" dirty="0" smtClean="0">
                <a:solidFill>
                  <a:schemeClr val="lt2"/>
                </a:solidFill>
              </a:rPr>
              <a:t>If meeting </a:t>
            </a:r>
            <a:r>
              <a:rPr lang="en-US" sz="1400" u="sng" dirty="0" smtClean="0">
                <a:solidFill>
                  <a:schemeClr val="lt2"/>
                </a:solidFill>
              </a:rPr>
              <a:t>schedule is changed</a:t>
            </a:r>
            <a:r>
              <a:rPr lang="en-US" sz="1400" dirty="0" smtClean="0">
                <a:solidFill>
                  <a:schemeClr val="lt2"/>
                </a:solidFill>
              </a:rPr>
              <a:t> then informing all officers is time consuming.</a:t>
            </a:r>
            <a:endParaRPr sz="1400" dirty="0">
              <a:solidFill>
                <a:schemeClr val="lt2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 There is no option for </a:t>
            </a:r>
            <a:r>
              <a:rPr lang="en-US" sz="1400" u="sng" dirty="0" smtClean="0">
                <a:solidFill>
                  <a:schemeClr val="lt2"/>
                </a:solidFill>
              </a:rPr>
              <a:t>repeating meeting schedule</a:t>
            </a:r>
            <a:r>
              <a:rPr lang="en-US" sz="1400" dirty="0" smtClean="0">
                <a:solidFill>
                  <a:schemeClr val="lt2"/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1800" b="1" dirty="0" smtClean="0"/>
              <a:t>Challenges for me as meeting attendee</a:t>
            </a: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smtClean="0">
                <a:solidFill>
                  <a:schemeClr val="lt2"/>
                </a:solidFill>
              </a:rPr>
              <a:t>☛   If I am </a:t>
            </a:r>
            <a:r>
              <a:rPr lang="en" sz="1400" u="sng" dirty="0" smtClean="0">
                <a:solidFill>
                  <a:schemeClr val="lt2"/>
                </a:solidFill>
              </a:rPr>
              <a:t>not available(in leave) in office</a:t>
            </a:r>
            <a:r>
              <a:rPr lang="en" sz="1400" dirty="0" smtClean="0">
                <a:solidFill>
                  <a:schemeClr val="lt2"/>
                </a:solidFill>
              </a:rPr>
              <a:t>, then </a:t>
            </a:r>
            <a:r>
              <a:rPr lang="en-US" sz="1400" dirty="0" smtClean="0">
                <a:solidFill>
                  <a:schemeClr val="lt2"/>
                </a:solidFill>
              </a:rPr>
              <a:t>I am</a:t>
            </a:r>
            <a:r>
              <a:rPr lang="en" sz="1400" dirty="0" smtClean="0">
                <a:solidFill>
                  <a:schemeClr val="lt2"/>
                </a:solidFill>
              </a:rPr>
              <a:t> not aware of the new meeting scheduled. </a:t>
            </a: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2"/>
                </a:solidFill>
              </a:rPr>
              <a:t>☛   </a:t>
            </a:r>
            <a:r>
              <a:rPr lang="en" sz="1400" dirty="0" smtClean="0">
                <a:solidFill>
                  <a:schemeClr val="lt2"/>
                </a:solidFill>
              </a:rPr>
              <a:t>If officer can’t see file(mail file/</a:t>
            </a:r>
            <a:r>
              <a:rPr lang="en" sz="1400" u="sng" dirty="0" smtClean="0">
                <a:solidFill>
                  <a:schemeClr val="lt2"/>
                </a:solidFill>
              </a:rPr>
              <a:t>dak file</a:t>
            </a:r>
            <a:r>
              <a:rPr lang="en" sz="1400" dirty="0" smtClean="0">
                <a:solidFill>
                  <a:schemeClr val="lt2"/>
                </a:solidFill>
              </a:rPr>
              <a:t>) then I don’t know what are the upcoming meeting</a:t>
            </a: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2"/>
                </a:solidFill>
              </a:rPr>
              <a:t>☛   </a:t>
            </a:r>
            <a:r>
              <a:rPr lang="en-US" sz="1400" dirty="0" smtClean="0">
                <a:solidFill>
                  <a:schemeClr val="lt2"/>
                </a:solidFill>
              </a:rPr>
              <a:t>I can’t see what are the dates I have meeting </a:t>
            </a:r>
            <a:r>
              <a:rPr lang="en-US" sz="1400" u="sng" dirty="0" smtClean="0">
                <a:solidFill>
                  <a:schemeClr val="lt2"/>
                </a:solidFill>
              </a:rPr>
              <a:t>chaired by Secretary sir</a:t>
            </a:r>
            <a:endParaRPr sz="1400" u="sng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2"/>
                </a:solidFill>
              </a:rPr>
              <a:t>☛   </a:t>
            </a:r>
            <a:r>
              <a:rPr lang="en" sz="1400" dirty="0" smtClean="0">
                <a:solidFill>
                  <a:schemeClr val="lt2"/>
                </a:solidFill>
              </a:rPr>
              <a:t>Often I am not aware when </a:t>
            </a:r>
            <a:r>
              <a:rPr lang="en" sz="1400" u="sng" dirty="0" smtClean="0">
                <a:solidFill>
                  <a:schemeClr val="lt2"/>
                </a:solidFill>
              </a:rPr>
              <a:t>meeting is rescheduled.</a:t>
            </a:r>
            <a:endParaRPr sz="1400" u="sng" dirty="0">
              <a:solidFill>
                <a:schemeClr val="lt2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lt2"/>
                </a:solidFill>
              </a:rPr>
              <a:t>☛   There is no meeting </a:t>
            </a:r>
            <a:r>
              <a:rPr lang="en-US" sz="1400" u="sng" dirty="0" smtClean="0">
                <a:solidFill>
                  <a:schemeClr val="lt2"/>
                </a:solidFill>
              </a:rPr>
              <a:t>alert system</a:t>
            </a:r>
            <a:r>
              <a:rPr lang="en-US" sz="1400" dirty="0" smtClean="0">
                <a:solidFill>
                  <a:schemeClr val="lt2"/>
                </a:solidFill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" dirty="0"/>
              <a:t>What are challenges…..</a:t>
            </a:r>
            <a:endParaRPr sz="3100" b="0" i="0" u="none" strike="noStrike" cap="none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E0B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552781c57_0_16"/>
          <p:cNvSpPr txBox="1">
            <a:spLocks noGrp="1"/>
          </p:cNvSpPr>
          <p:nvPr>
            <p:ph type="body" idx="1"/>
          </p:nvPr>
        </p:nvSpPr>
        <p:spPr>
          <a:xfrm>
            <a:off x="609600" y="666750"/>
            <a:ext cx="8060400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b="1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116" name="Google Shape;116;gb552781c57_0_16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5985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SID Meeting Manager works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95400" y="1276350"/>
            <a:ext cx="6096000" cy="3409950"/>
            <a:chOff x="275863" y="172432"/>
            <a:chExt cx="8410937" cy="6469430"/>
          </a:xfrm>
        </p:grpSpPr>
        <p:pic>
          <p:nvPicPr>
            <p:cNvPr id="31" name="Picture 11" descr="C:\Users\User\Desktop\Meeting scheduler\google-calend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19400"/>
              <a:ext cx="1185862" cy="94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Users\User\Desktop\Meeting scheduler\Interne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28600"/>
              <a:ext cx="1579418" cy="157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C:\Users\User\Desktop\Meeting scheduler\Ser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504" y="304800"/>
              <a:ext cx="1364096" cy="145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User\Desktop\Meeting scheduler\person with comput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2432"/>
              <a:ext cx="2179493" cy="188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User\Desktop\Meeting scheduler\meetin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724400"/>
              <a:ext cx="1709737" cy="191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C:\Users\User\Desktop\Meeting scheduler\mobile image - Cop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658" y="3310736"/>
              <a:ext cx="1666875" cy="1767898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7" name="Picture 8" descr="C:\Users\User\Desktop\Meeting scheduler\mobile image - Cop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295056"/>
              <a:ext cx="1666875" cy="176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Arrow Connector 37"/>
            <p:cNvCxnSpPr/>
            <p:nvPr/>
          </p:nvCxnSpPr>
          <p:spPr>
            <a:xfrm flipH="1">
              <a:off x="2895600" y="3352800"/>
              <a:ext cx="1447801" cy="990600"/>
            </a:xfrm>
            <a:prstGeom prst="straightConnector1">
              <a:avLst/>
            </a:prstGeom>
            <a:ln w="3175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438400" y="1028700"/>
              <a:ext cx="1685925" cy="2151"/>
            </a:xfrm>
            <a:prstGeom prst="straightConnector1">
              <a:avLst/>
            </a:prstGeom>
            <a:ln w="3175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53000" y="1016158"/>
              <a:ext cx="1795750" cy="2151"/>
            </a:xfrm>
            <a:prstGeom prst="straightConnector1">
              <a:avLst/>
            </a:prstGeom>
            <a:ln w="3175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6" idx="0"/>
            </p:cNvCxnSpPr>
            <p:nvPr/>
          </p:nvCxnSpPr>
          <p:spPr>
            <a:xfrm flipH="1">
              <a:off x="2052096" y="1600200"/>
              <a:ext cx="2410079" cy="1710536"/>
            </a:xfrm>
            <a:prstGeom prst="straightConnector1">
              <a:avLst/>
            </a:prstGeom>
            <a:ln w="317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7" idx="0"/>
            </p:cNvCxnSpPr>
            <p:nvPr/>
          </p:nvCxnSpPr>
          <p:spPr>
            <a:xfrm>
              <a:off x="4523509" y="1600200"/>
              <a:ext cx="2634529" cy="1694856"/>
            </a:xfrm>
            <a:prstGeom prst="straightConnector1">
              <a:avLst/>
            </a:prstGeom>
            <a:ln w="317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5" idx="1"/>
            </p:cNvCxnSpPr>
            <p:nvPr/>
          </p:nvCxnSpPr>
          <p:spPr>
            <a:xfrm>
              <a:off x="2895600" y="5062954"/>
              <a:ext cx="838200" cy="620177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5" idx="3"/>
            </p:cNvCxnSpPr>
            <p:nvPr/>
          </p:nvCxnSpPr>
          <p:spPr>
            <a:xfrm flipH="1">
              <a:off x="5443537" y="5062954"/>
              <a:ext cx="881063" cy="620177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076208" y="1718846"/>
              <a:ext cx="1400319" cy="43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SID Server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43061" y="5022519"/>
              <a:ext cx="947738" cy="43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Officer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7999" y="4995446"/>
              <a:ext cx="1066800" cy="43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Officer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6410" y="1944162"/>
              <a:ext cx="1997598" cy="70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Member  Secretary</a:t>
              </a:r>
              <a:b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(schedule meeting)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9" name="Oval Callout 48"/>
            <p:cNvSpPr/>
            <p:nvPr/>
          </p:nvSpPr>
          <p:spPr>
            <a:xfrm rot="1689091">
              <a:off x="307153" y="2908610"/>
              <a:ext cx="1086320" cy="1064430"/>
            </a:xfrm>
            <a:prstGeom prst="wedgeEllipseCallout">
              <a:avLst>
                <a:gd name="adj1" fmla="val 80887"/>
                <a:gd name="adj2" fmla="val -5343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5863" y="3276599"/>
              <a:ext cx="1261641" cy="58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Notification </a:t>
              </a:r>
            </a:p>
            <a:p>
              <a:r>
                <a:rPr lang="en-GB" sz="7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en-GB" sz="7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 &amp; Alarm</a:t>
              </a:r>
              <a:endParaRPr lang="en-US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1" name="Oval Callout 50"/>
            <p:cNvSpPr/>
            <p:nvPr/>
          </p:nvSpPr>
          <p:spPr>
            <a:xfrm rot="1689091">
              <a:off x="7553608" y="2962243"/>
              <a:ext cx="1000152" cy="1120294"/>
            </a:xfrm>
            <a:prstGeom prst="wedgeEllipseCallou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296" y="3208366"/>
              <a:ext cx="1156504" cy="58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Notification </a:t>
              </a:r>
            </a:p>
            <a:p>
              <a:r>
                <a:rPr lang="en-GB" sz="7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en-GB" sz="7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  &amp; Alarm</a:t>
              </a:r>
              <a:endParaRPr lang="en-US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975753">
              <a:off x="3140033" y="3338058"/>
              <a:ext cx="989473" cy="43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Synced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cxnSp>
          <p:nvCxnSpPr>
            <p:cNvPr id="54" name="Straight Arrow Connector 53"/>
            <p:cNvCxnSpPr>
              <a:endCxn id="37" idx="1"/>
            </p:cNvCxnSpPr>
            <p:nvPr/>
          </p:nvCxnSpPr>
          <p:spPr>
            <a:xfrm>
              <a:off x="4952999" y="3352799"/>
              <a:ext cx="1371599" cy="867410"/>
            </a:xfrm>
            <a:prstGeom prst="straightConnector1">
              <a:avLst/>
            </a:prstGeom>
            <a:ln w="3175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553890">
              <a:off x="5268182" y="3445515"/>
              <a:ext cx="932787" cy="43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</a:rPr>
                <a:t>Synced</a:t>
              </a:r>
              <a:endParaRPr lang="en-US" sz="9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552781c57_0_6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59859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r>
              <a:rPr lang="en" dirty="0" smtClean="0">
                <a:solidFill>
                  <a:schemeClr val="lt1"/>
                </a:solidFill>
              </a:rPr>
              <a:t>Solutions (Web Application)</a:t>
            </a:r>
            <a:endParaRPr sz="3100" b="0" dirty="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Open Sans Light"/>
              <a:buNone/>
            </a:pPr>
            <a:endParaRPr dirty="0"/>
          </a:p>
        </p:txBody>
      </p:sp>
      <p:pic>
        <p:nvPicPr>
          <p:cNvPr id="5" name="Picture 4" descr="web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3350"/>
            <a:ext cx="2973049" cy="2133600"/>
          </a:xfrm>
          <a:prstGeom prst="rect">
            <a:avLst/>
          </a:prstGeom>
        </p:spPr>
      </p:pic>
      <p:pic>
        <p:nvPicPr>
          <p:cNvPr id="6" name="Picture 5" descr="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34" y="2347203"/>
            <a:ext cx="6334066" cy="273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5985900" cy="883800"/>
          </a:xfrm>
        </p:spPr>
        <p:txBody>
          <a:bodyPr/>
          <a:lstStyle/>
          <a:p>
            <a:r>
              <a:rPr lang="en" dirty="0" smtClean="0">
                <a:solidFill>
                  <a:schemeClr val="lt1"/>
                </a:solidFill>
              </a:rPr>
              <a:t>Solutions (Mobile App)...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123950"/>
            <a:ext cx="2238375" cy="35814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123950"/>
            <a:ext cx="2238375" cy="3581400"/>
          </a:xfrm>
          <a:prstGeom prst="rect">
            <a:avLst/>
          </a:prstGeom>
        </p:spPr>
      </p:pic>
      <p:pic>
        <p:nvPicPr>
          <p:cNvPr id="7" name="Picture 6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23950"/>
            <a:ext cx="22383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5985900" cy="883800"/>
          </a:xfrm>
        </p:spPr>
        <p:txBody>
          <a:bodyPr/>
          <a:lstStyle/>
          <a:p>
            <a:r>
              <a:rPr lang="en" dirty="0" smtClean="0">
                <a:solidFill>
                  <a:schemeClr val="lt1"/>
                </a:solidFill>
              </a:rPr>
              <a:t>Solutions(Mobile App)….</a:t>
            </a:r>
            <a:endParaRPr lang="en-US" dirty="0"/>
          </a:p>
        </p:txBody>
      </p:sp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1550"/>
            <a:ext cx="2514600" cy="4023359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71550"/>
            <a:ext cx="2514600" cy="4023360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971550"/>
            <a:ext cx="2512219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5985900" cy="883800"/>
          </a:xfrm>
        </p:spPr>
        <p:txBody>
          <a:bodyPr/>
          <a:lstStyle/>
          <a:p>
            <a:r>
              <a:rPr lang="en" dirty="0" smtClean="0">
                <a:solidFill>
                  <a:schemeClr val="lt1"/>
                </a:solidFill>
              </a:rPr>
              <a:t>Solutions(Mobile App)….</a:t>
            </a:r>
            <a:endParaRPr lang="en-US" dirty="0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5350"/>
            <a:ext cx="2438400" cy="3901439"/>
          </a:xfrm>
          <a:prstGeom prst="rect">
            <a:avLst/>
          </a:prstGeom>
        </p:spPr>
      </p:pic>
      <p:pic>
        <p:nvPicPr>
          <p:cNvPr id="8" name="Picture 7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1"/>
            <a:ext cx="2369344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5985900" cy="883800"/>
          </a:xfrm>
        </p:spPr>
        <p:txBody>
          <a:bodyPr/>
          <a:lstStyle/>
          <a:p>
            <a:r>
              <a:rPr lang="en" dirty="0" smtClean="0">
                <a:solidFill>
                  <a:schemeClr val="lt1"/>
                </a:solidFill>
              </a:rPr>
              <a:t>Solutions (Google Calendar)….</a:t>
            </a:r>
            <a:endParaRPr lang="en-US" dirty="0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00150"/>
            <a:ext cx="2369344" cy="3790950"/>
          </a:xfrm>
          <a:prstGeom prst="rect">
            <a:avLst/>
          </a:prstGeom>
        </p:spPr>
      </p:pic>
      <p:pic>
        <p:nvPicPr>
          <p:cNvPr id="7" name="Picture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00150"/>
            <a:ext cx="2362200" cy="377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396</Words>
  <Application>Microsoft Office PowerPoint</Application>
  <PresentationFormat>On-screen Show (16:9)</PresentationFormat>
  <Paragraphs>85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</vt:lpstr>
      <vt:lpstr>Verdana</vt:lpstr>
      <vt:lpstr>Source Sans Pro</vt:lpstr>
      <vt:lpstr>Open Sans Light</vt:lpstr>
      <vt:lpstr>Calibri</vt:lpstr>
      <vt:lpstr>Simple Light</vt:lpstr>
      <vt:lpstr>SID Meeting Manager</vt:lpstr>
      <vt:lpstr>SID Meeting Manager</vt:lpstr>
      <vt:lpstr>What are challenges…..</vt:lpstr>
      <vt:lpstr>How SID Meeting Manager works</vt:lpstr>
      <vt:lpstr>Solutions (Web Application) </vt:lpstr>
      <vt:lpstr>Solutions (Mobile App)...</vt:lpstr>
      <vt:lpstr>Solutions(Mobile App)….</vt:lpstr>
      <vt:lpstr>Solutions(Mobile App)….</vt:lpstr>
      <vt:lpstr>Solutions (Google Calendar)….</vt:lpstr>
      <vt:lpstr>SID Meeting Manager </vt:lpstr>
      <vt:lpstr>Award and Achievement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 Meeting Manager</dc:title>
  <dc:creator>Mohammad Rafiqul Islam</dc:creator>
  <cp:lastModifiedBy>SID</cp:lastModifiedBy>
  <cp:revision>46</cp:revision>
  <dcterms:modified xsi:type="dcterms:W3CDTF">2021-07-04T12:29:35Z</dcterms:modified>
</cp:coreProperties>
</file>